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9"/>
  </p:notesMasterIdLst>
  <p:handoutMasterIdLst>
    <p:handoutMasterId r:id="rId10"/>
  </p:handoutMasterIdLst>
  <p:sldIdLst>
    <p:sldId id="3279" r:id="rId2"/>
    <p:sldId id="3277" r:id="rId3"/>
    <p:sldId id="3280" r:id="rId4"/>
    <p:sldId id="1459" r:id="rId5"/>
    <p:sldId id="3281" r:id="rId6"/>
    <p:sldId id="2812" r:id="rId7"/>
    <p:sldId id="3278" r:id="rId8"/>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650" autoAdjust="0"/>
  </p:normalViewPr>
  <p:slideViewPr>
    <p:cSldViewPr>
      <p:cViewPr varScale="1">
        <p:scale>
          <a:sx n="85" d="100"/>
          <a:sy n="85" d="100"/>
        </p:scale>
        <p:origin x="547" y="4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1/20/2025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1/20/2025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4" r:id="rId4"/>
    <p:sldLayoutId id="2147490833" r:id="rId5"/>
    <p:sldLayoutId id="2147490836" r:id="rId6"/>
    <p:sldLayoutId id="2147490835" r:id="rId7"/>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D85955D-46A1-4093-8F3F-62F32CB010E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 1:</a:t>
            </a:r>
          </a:p>
        </p:txBody>
      </p:sp>
      <p:sp>
        <p:nvSpPr>
          <p:cNvPr id="9219" name="Text Placeholder 2">
            <a:extLst>
              <a:ext uri="{FF2B5EF4-FFF2-40B4-BE49-F238E27FC236}">
                <a16:creationId xmlns:a16="http://schemas.microsoft.com/office/drawing/2014/main" id="{E19063CD-41C0-4013-8CDE-010494862C4F}"/>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Does everybody really have the right intention?</a:t>
            </a:r>
          </a:p>
          <a:p>
            <a:pPr marL="0" indent="0">
              <a:buFont typeface="Symbol" pitchFamily="18" charset="2"/>
              <a:buNone/>
            </a:pPr>
            <a:endParaRPr altLang="en-US"/>
          </a:p>
          <a:p>
            <a:pPr marL="0" indent="0">
              <a:buFont typeface="Symbol" pitchFamily="18" charset="2"/>
              <a:buNone/>
            </a:pPr>
            <a:r>
              <a:rPr altLang="en-US"/>
              <a:t>There are corrupt people… thieves… terrorists… in the society</a:t>
            </a:r>
          </a:p>
          <a:p>
            <a:pPr marL="0" indent="0">
              <a:buFont typeface="Symbol" pitchFamily="18" charset="2"/>
              <a:buNone/>
            </a:pPr>
            <a:r>
              <a:rPr altLang="en-US"/>
              <a:t>How can we say that their intention is pure?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a:extLst>
              <a:ext uri="{FF2B5EF4-FFF2-40B4-BE49-F238E27FC236}">
                <a16:creationId xmlns:a16="http://schemas.microsoft.com/office/drawing/2014/main" id="{E5F5DB31-8C59-46CF-82DC-83AD14EFF58B}"/>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b="1"/>
              <a:t>1. Intention </a:t>
            </a:r>
          </a:p>
          <a:p>
            <a:pPr marL="0" indent="0">
              <a:buFont typeface="Arial" panose="020B0604020202020204" pitchFamily="34" charset="0"/>
              <a:buNone/>
            </a:pPr>
            <a:r>
              <a:rPr lang="en-US" altLang="en-US"/>
              <a:t>= natural acceptance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My intention</a:t>
            </a:r>
          </a:p>
          <a:p>
            <a:pPr marL="228600" lvl="1" indent="0">
              <a:buFont typeface="Arial" panose="020B0604020202020204" pitchFamily="34" charset="0"/>
              <a:buNone/>
            </a:pPr>
            <a:r>
              <a:rPr lang="en-US" altLang="en-US"/>
              <a:t>I intend to make myself happy</a:t>
            </a:r>
          </a:p>
          <a:p>
            <a:pPr marL="228600" lvl="1" indent="0">
              <a:buFont typeface="Arial" panose="020B0604020202020204" pitchFamily="34" charset="0"/>
              <a:buNone/>
            </a:pPr>
            <a:r>
              <a:rPr lang="en-US" altLang="en-US"/>
              <a:t>I intend to make the other happy</a:t>
            </a:r>
            <a:endParaRPr lang="en-US" altLang="en-US" sz="800"/>
          </a:p>
          <a:p>
            <a:pPr marL="0" indent="0">
              <a:buFont typeface="Arial" panose="020B0604020202020204" pitchFamily="34" charset="0"/>
              <a:buNone/>
            </a:pPr>
            <a:endParaRPr lang="en-US" altLang="en-US"/>
          </a:p>
          <a:p>
            <a:pPr marL="0" indent="0">
              <a:buFont typeface="Arial" panose="020B0604020202020204" pitchFamily="34" charset="0"/>
              <a:buNone/>
            </a:pPr>
            <a:r>
              <a:rPr lang="en-IN" altLang="en-US"/>
              <a:t>The intention of the other</a:t>
            </a:r>
          </a:p>
          <a:p>
            <a:pPr marL="228600" lvl="1" indent="0">
              <a:buFont typeface="Arial" panose="020B0604020202020204" pitchFamily="34" charset="0"/>
              <a:buNone/>
            </a:pPr>
            <a:r>
              <a:rPr lang="en-IN" altLang="en-US"/>
              <a:t>The other intends to make himself/herself happy</a:t>
            </a:r>
          </a:p>
          <a:p>
            <a:pPr marL="228600" lvl="1" indent="0">
              <a:buFont typeface="Arial" panose="020B0604020202020204" pitchFamily="34" charset="0"/>
              <a:buNone/>
            </a:pPr>
            <a:r>
              <a:rPr lang="en-IN" altLang="en-US"/>
              <a:t>The other intends to make me happy</a:t>
            </a:r>
          </a:p>
        </p:txBody>
      </p:sp>
      <p:sp>
        <p:nvSpPr>
          <p:cNvPr id="3" name="Content Placeholder 2">
            <a:extLst>
              <a:ext uri="{FF2B5EF4-FFF2-40B4-BE49-F238E27FC236}">
                <a16:creationId xmlns:a16="http://schemas.microsoft.com/office/drawing/2014/main" id="{8F8709BE-8394-4421-88BE-FE64F3EC4345}"/>
              </a:ext>
            </a:extLst>
          </p:cNvPr>
          <p:cNvSpPr>
            <a:spLocks noGrp="1"/>
          </p:cNvSpPr>
          <p:nvPr>
            <p:ph sz="half" idx="2"/>
          </p:nvPr>
        </p:nvSpPr>
        <p:spPr/>
        <p:txBody>
          <a:bodyPr/>
          <a:lstStyle/>
          <a:p>
            <a:pPr marL="0" indent="0">
              <a:buFont typeface="Arial" panose="020B0604020202020204" pitchFamily="34" charset="0"/>
              <a:buNone/>
              <a:defRPr/>
            </a:pPr>
            <a:r>
              <a:rPr lang="en-US" altLang="en-US" b="1" dirty="0"/>
              <a:t>2. Competence</a:t>
            </a:r>
          </a:p>
          <a:p>
            <a:pPr marL="0" indent="0">
              <a:buFont typeface="Arial" panose="020B0604020202020204" pitchFamily="34" charset="0"/>
              <a:buNone/>
              <a:defRPr/>
            </a:pPr>
            <a:r>
              <a:rPr lang="en-US" altLang="en-US" dirty="0"/>
              <a:t>The other may have wrong preconditioning about happiness, </a:t>
            </a:r>
          </a:p>
          <a:p>
            <a:pPr marL="228600" lvl="1" indent="0">
              <a:buFont typeface="Arial" panose="020B0604020202020204" pitchFamily="34" charset="0"/>
              <a:buNone/>
              <a:defRPr/>
            </a:pPr>
            <a:r>
              <a:rPr lang="en-US" altLang="en-US" dirty="0"/>
              <a:t>e.g.,</a:t>
            </a:r>
          </a:p>
          <a:p>
            <a:pPr lvl="1">
              <a:defRPr/>
            </a:pPr>
            <a:r>
              <a:rPr lang="en-US" altLang="en-US" dirty="0">
                <a:solidFill>
                  <a:srgbClr val="FF0000"/>
                </a:solidFill>
              </a:rPr>
              <a:t>Happiness = accumulation of physical facility</a:t>
            </a:r>
          </a:p>
          <a:p>
            <a:pPr lvl="1">
              <a:defRPr/>
            </a:pPr>
            <a:r>
              <a:rPr lang="en-US" altLang="en-US" dirty="0">
                <a:solidFill>
                  <a:srgbClr val="FF0000"/>
                </a:solidFill>
              </a:rPr>
              <a:t>Money is everything</a:t>
            </a:r>
          </a:p>
          <a:p>
            <a:pPr marL="0" indent="0">
              <a:buFont typeface="Arial" panose="020B0604020202020204" pitchFamily="34" charset="0"/>
              <a:buNone/>
              <a:defRPr/>
            </a:pPr>
            <a:endParaRPr lang="en-US" altLang="en-US" sz="1000" dirty="0"/>
          </a:p>
          <a:p>
            <a:pPr marL="0" indent="0">
              <a:buFont typeface="Arial" panose="020B0604020202020204" pitchFamily="34" charset="0"/>
              <a:buNone/>
              <a:defRPr/>
            </a:pPr>
            <a:r>
              <a:rPr lang="en-US" altLang="en-US" dirty="0"/>
              <a:t>With such preconditioning driving the imagination (i.e., desire, thought, expectation), it may well be that</a:t>
            </a:r>
          </a:p>
          <a:p>
            <a:pPr lvl="1">
              <a:defRPr/>
            </a:pPr>
            <a:r>
              <a:rPr lang="en-US" altLang="en-US" dirty="0"/>
              <a:t>Desire    = </a:t>
            </a:r>
            <a:r>
              <a:rPr lang="en-US" altLang="en-US" i="1" dirty="0">
                <a:solidFill>
                  <a:srgbClr val="FF0000"/>
                </a:solidFill>
              </a:rPr>
              <a:t>“I want to be rich”, willingness to exploit…</a:t>
            </a:r>
          </a:p>
          <a:p>
            <a:pPr lvl="1">
              <a:defRPr/>
            </a:pPr>
            <a:r>
              <a:rPr lang="en-US" altLang="en-US" dirty="0"/>
              <a:t>Thought = </a:t>
            </a:r>
            <a:r>
              <a:rPr lang="en-US" altLang="en-US" i="1" dirty="0">
                <a:solidFill>
                  <a:srgbClr val="FF0000"/>
                </a:solidFill>
              </a:rPr>
              <a:t>“it is easier to get rich by stealing”</a:t>
            </a:r>
          </a:p>
          <a:p>
            <a:pPr marL="0" indent="0">
              <a:buFont typeface="Arial" panose="020B0604020202020204" pitchFamily="34" charset="0"/>
              <a:buNone/>
              <a:defRPr/>
            </a:pPr>
            <a:endParaRPr lang="en-US" altLang="en-US" i="1" dirty="0">
              <a:solidFill>
                <a:srgbClr val="FF0000"/>
              </a:solidFill>
            </a:endParaRPr>
          </a:p>
        </p:txBody>
      </p:sp>
      <p:sp>
        <p:nvSpPr>
          <p:cNvPr id="10244" name="Title 3">
            <a:extLst>
              <a:ext uri="{FF2B5EF4-FFF2-40B4-BE49-F238E27FC236}">
                <a16:creationId xmlns:a16="http://schemas.microsoft.com/office/drawing/2014/main" id="{CD1C20DA-94AA-40B2-9ACB-FA83149BA5D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Proposed Response </a:t>
            </a:r>
            <a:r>
              <a:rPr lang="en-US" altLang="en-US" sz="2000" dirty="0"/>
              <a:t>(during Intro FDP)</a:t>
            </a:r>
            <a:endParaRPr lang="en-IN" altLang="en-US" dirty="0"/>
          </a:p>
        </p:txBody>
      </p:sp>
      <p:sp>
        <p:nvSpPr>
          <p:cNvPr id="2" name="Content Placeholder 1">
            <a:extLst>
              <a:ext uri="{FF2B5EF4-FFF2-40B4-BE49-F238E27FC236}">
                <a16:creationId xmlns:a16="http://schemas.microsoft.com/office/drawing/2014/main" id="{CEAC2B1F-5C6C-4AC1-B104-5101EC7E8D9E}"/>
              </a:ext>
            </a:extLst>
          </p:cNvPr>
          <p:cNvSpPr>
            <a:spLocks noGrp="1"/>
          </p:cNvSpPr>
          <p:nvPr>
            <p:ph sz="quarter" idx="10"/>
          </p:nvPr>
        </p:nvSpPr>
        <p:spPr/>
        <p:txBody>
          <a:bodyPr/>
          <a:lstStyle/>
          <a:p>
            <a:endParaRPr lang="en-IN"/>
          </a:p>
        </p:txBody>
      </p:sp>
      <p:sp>
        <p:nvSpPr>
          <p:cNvPr id="8" name="Rectangle 7">
            <a:extLst>
              <a:ext uri="{FF2B5EF4-FFF2-40B4-BE49-F238E27FC236}">
                <a16:creationId xmlns:a16="http://schemas.microsoft.com/office/drawing/2014/main" id="{AE3FA067-9181-466A-AC72-3EAC402A4ED2}"/>
              </a:ext>
            </a:extLst>
          </p:cNvPr>
          <p:cNvSpPr/>
          <p:nvPr/>
        </p:nvSpPr>
        <p:spPr>
          <a:xfrm>
            <a:off x="76200" y="5619750"/>
            <a:ext cx="12039600" cy="933450"/>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dirty="0">
                <a:latin typeface="Arial" panose="020B0604020202020204" pitchFamily="34" charset="0"/>
                <a:cs typeface="Arial" panose="020B0604020202020204" pitchFamily="34" charset="0"/>
              </a:rPr>
              <a:t>Check</a:t>
            </a:r>
          </a:p>
          <a:p>
            <a:pPr lvl="1">
              <a:defRPr/>
            </a:pPr>
            <a:r>
              <a:rPr lang="en-US" dirty="0">
                <a:latin typeface="Arial" panose="020B0604020202020204" pitchFamily="34" charset="0"/>
                <a:cs typeface="Arial" panose="020B0604020202020204" pitchFamily="34" charset="0"/>
              </a:rPr>
              <a:t>Do you ever intend to be angry?	</a:t>
            </a:r>
            <a:r>
              <a:rPr lang="en-US" dirty="0">
                <a:latin typeface="Arial" panose="020B0604020202020204" pitchFamily="34" charset="0"/>
                <a:cs typeface="Arial" panose="020B0604020202020204" pitchFamily="34" charset="0"/>
                <a:sym typeface="Wingdings" panose="05000000000000000000" pitchFamily="2" charset="2"/>
              </a:rPr>
              <a:t> Intention</a:t>
            </a:r>
            <a:endParaRPr lang="en-US" dirty="0">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Do you sometimes become angry?	</a:t>
            </a:r>
            <a:r>
              <a:rPr lang="en-US" dirty="0">
                <a:latin typeface="Arial" panose="020B0604020202020204" pitchFamily="34" charset="0"/>
                <a:cs typeface="Arial" panose="020B0604020202020204" pitchFamily="34" charset="0"/>
                <a:sym typeface="Wingdings" panose="05000000000000000000" pitchFamily="2" charset="2"/>
              </a:rPr>
              <a:t> Competence</a:t>
            </a:r>
            <a:endParaRPr lang="en-IN"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16:creationId xmlns:a16="http://schemas.microsoft.com/office/drawing/2014/main" id="{76880E3D-55B9-4BE1-AC3C-22939F761538}"/>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b="1" dirty="0"/>
              <a:t>3. Analysis</a:t>
            </a:r>
          </a:p>
          <a:p>
            <a:pPr lvl="1"/>
            <a:r>
              <a:rPr lang="en-US" altLang="en-US" dirty="0"/>
              <a:t>How did he/she get to this state?</a:t>
            </a:r>
          </a:p>
          <a:p>
            <a:pPr lvl="1"/>
            <a:r>
              <a:rPr lang="en-US" altLang="en-US" dirty="0"/>
              <a:t>Human education was not available in the family, society</a:t>
            </a:r>
          </a:p>
          <a:p>
            <a:pPr lvl="1"/>
            <a:r>
              <a:rPr lang="en-US" altLang="en-US" dirty="0"/>
              <a:t>The society also seemed focused on happiness from outside, putting peer pressure to be rich</a:t>
            </a:r>
          </a:p>
          <a:p>
            <a:pPr marL="0" indent="0">
              <a:buFont typeface="Arial" panose="020B0604020202020204" pitchFamily="34" charset="0"/>
              <a:buNone/>
            </a:pPr>
            <a:endParaRPr lang="en-US" altLang="en-US" b="1" dirty="0"/>
          </a:p>
        </p:txBody>
      </p:sp>
      <p:sp>
        <p:nvSpPr>
          <p:cNvPr id="11267" name="Content Placeholder 2">
            <a:extLst>
              <a:ext uri="{FF2B5EF4-FFF2-40B4-BE49-F238E27FC236}">
                <a16:creationId xmlns:a16="http://schemas.microsoft.com/office/drawing/2014/main" id="{3F5EF6C0-0D86-4A27-9D84-C8B859DE5EF6}"/>
              </a:ext>
            </a:extLst>
          </p:cNvPr>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b="1" dirty="0"/>
              <a:t>4. My Role</a:t>
            </a:r>
          </a:p>
          <a:p>
            <a:pPr marL="228600" lvl="1" indent="0">
              <a:buFont typeface="Arial" panose="020B0604020202020204" pitchFamily="34" charset="0"/>
              <a:buNone/>
            </a:pPr>
            <a:r>
              <a:rPr lang="en-US" altLang="en-US" u="sng" dirty="0"/>
              <a:t>With such individuals</a:t>
            </a:r>
          </a:p>
          <a:p>
            <a:pPr lvl="2">
              <a:buFontTx/>
              <a:buChar char="-"/>
            </a:pPr>
            <a:r>
              <a:rPr lang="en-US" altLang="en-US" dirty="0"/>
              <a:t>Restrain them in a conducive environment</a:t>
            </a:r>
          </a:p>
          <a:p>
            <a:pPr lvl="2">
              <a:buFontTx/>
              <a:buChar char="-"/>
            </a:pPr>
            <a:r>
              <a:rPr lang="en-US" altLang="en-US" dirty="0"/>
              <a:t>Facilitate their self-development, ensure human education for them</a:t>
            </a:r>
          </a:p>
          <a:p>
            <a:pPr lvl="2">
              <a:buFontTx/>
              <a:buChar char="-"/>
            </a:pPr>
            <a:r>
              <a:rPr lang="en-US" altLang="en-US" dirty="0"/>
              <a:t>Release them back to the society when they are settled within</a:t>
            </a:r>
          </a:p>
          <a:p>
            <a:pPr marL="228600" lvl="1" indent="0">
              <a:buFont typeface="Arial" panose="020B0604020202020204" pitchFamily="34" charset="0"/>
              <a:buNone/>
            </a:pPr>
            <a:r>
              <a:rPr lang="en-US" altLang="en-US" u="sng" dirty="0"/>
              <a:t>In the Society</a:t>
            </a:r>
          </a:p>
          <a:p>
            <a:pPr lvl="2">
              <a:buFontTx/>
              <a:buChar char="-"/>
            </a:pPr>
            <a:r>
              <a:rPr lang="en-US" altLang="en-US" dirty="0"/>
              <a:t>Ensure human education for next generation</a:t>
            </a:r>
          </a:p>
        </p:txBody>
      </p:sp>
      <p:sp>
        <p:nvSpPr>
          <p:cNvPr id="11268" name="Title 3">
            <a:extLst>
              <a:ext uri="{FF2B5EF4-FFF2-40B4-BE49-F238E27FC236}">
                <a16:creationId xmlns:a16="http://schemas.microsoft.com/office/drawing/2014/main" id="{D291E262-2A22-4216-AA9A-32F13BBD2B75}"/>
              </a:ext>
            </a:extLst>
          </p:cNvPr>
          <p:cNvSpPr>
            <a:spLocks noGrp="1" noChangeArrowheads="1"/>
          </p:cNvSpPr>
          <p:nvPr>
            <p:ph type="title"/>
          </p:nvPr>
        </p:nvSpPr>
        <p:spPr bwMode="auto">
          <a:xfrm>
            <a:off x="0" y="76201"/>
            <a:ext cx="12191999" cy="380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Additional Response</a:t>
            </a:r>
            <a:r>
              <a:rPr lang="en-US" altLang="en-US" sz="2000" dirty="0"/>
              <a:t> (during UHV-II FDP, since family, society has been discussed in Intro FDP)</a:t>
            </a:r>
            <a:endParaRPr lang="en-I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2">
            <a:extLst>
              <a:ext uri="{FF2B5EF4-FFF2-40B4-BE49-F238E27FC236}">
                <a16:creationId xmlns:a16="http://schemas.microsoft.com/office/drawing/2014/main" id="{0A6FADE5-2F0A-4CCC-AC05-0BA81E81A7BA}"/>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Does everybody really have the right intention – they could be corrupt people… thieves… terrorists…</a:t>
            </a:r>
          </a:p>
        </p:txBody>
      </p:sp>
      <p:sp>
        <p:nvSpPr>
          <p:cNvPr id="12291" name="Content Placeholder 1">
            <a:extLst>
              <a:ext uri="{FF2B5EF4-FFF2-40B4-BE49-F238E27FC236}">
                <a16:creationId xmlns:a16="http://schemas.microsoft.com/office/drawing/2014/main" id="{77373080-1B9C-48DC-AF13-D290A6197AFA}"/>
              </a:ext>
            </a:extLst>
          </p:cNvPr>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t> Intention has to with natural acceptance, and we can see that every human being has same natural acceptance, hence, right intention. However, their competence may be different i.e. their desire, thought, expectation may be different. For example, one may have desire to fulfill others while the other may have desire for exploiting other (at that level they could be corrupt people… thieves… terrorists). So, at the level of desires, there may be difference. What we are saying is that we have to have trust on intention but, when it comes to making a program with him, we evaluate our mutual competence and decide for the program on the basis of it.</a:t>
            </a:r>
            <a:endParaRPr lang="en-IN" altLang="en-US"/>
          </a:p>
        </p:txBody>
      </p:sp>
      <p:sp>
        <p:nvSpPr>
          <p:cNvPr id="12292" name="Title 1">
            <a:extLst>
              <a:ext uri="{FF2B5EF4-FFF2-40B4-BE49-F238E27FC236}">
                <a16:creationId xmlns:a16="http://schemas.microsoft.com/office/drawing/2014/main" id="{D393987D-B76F-4D2C-B963-FBE6E5EE172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Question 1:	Intention</a:t>
            </a:r>
          </a:p>
        </p:txBody>
      </p:sp>
      <p:sp>
        <p:nvSpPr>
          <p:cNvPr id="2" name="Content Placeholder 1">
            <a:extLst>
              <a:ext uri="{FF2B5EF4-FFF2-40B4-BE49-F238E27FC236}">
                <a16:creationId xmlns:a16="http://schemas.microsoft.com/office/drawing/2014/main" id="{35E3D1F7-5738-4ACF-9AC7-2E90BCCB3710}"/>
              </a:ext>
            </a:extLst>
          </p:cNvPr>
          <p:cNvSpPr>
            <a:spLocks noGrp="1"/>
          </p:cNvSpPr>
          <p:nvPr>
            <p:ph sz="quarter" idx="10"/>
          </p:nvPr>
        </p:nvSpPr>
        <p:spPr/>
        <p:txBody>
          <a:bodyPr/>
          <a:lstStyle/>
          <a:p>
            <a:r>
              <a:rPr lang="en-US" altLang="en-US" dirty="0"/>
              <a:t>Present Response</a:t>
            </a:r>
            <a:endParaRPr lang="en-IN" dirty="0"/>
          </a:p>
        </p:txBody>
      </p:sp>
      <p:cxnSp>
        <p:nvCxnSpPr>
          <p:cNvPr id="5" name="Straight Connector 4">
            <a:extLst>
              <a:ext uri="{FF2B5EF4-FFF2-40B4-BE49-F238E27FC236}">
                <a16:creationId xmlns:a16="http://schemas.microsoft.com/office/drawing/2014/main" id="{BDFB4B69-11B0-41C2-8CEA-3AC1938B29D0}"/>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a:extLst>
              <a:ext uri="{FF2B5EF4-FFF2-40B4-BE49-F238E27FC236}">
                <a16:creationId xmlns:a16="http://schemas.microsoft.com/office/drawing/2014/main" id="{23E9C7D8-47C5-446C-9D8C-65BF51729CF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 2:</a:t>
            </a:r>
            <a:endParaRPr lang="en-IN" altLang="en-US"/>
          </a:p>
        </p:txBody>
      </p:sp>
      <p:sp>
        <p:nvSpPr>
          <p:cNvPr id="13315" name="Text Placeholder 5">
            <a:extLst>
              <a:ext uri="{FF2B5EF4-FFF2-40B4-BE49-F238E27FC236}">
                <a16:creationId xmlns:a16="http://schemas.microsoft.com/office/drawing/2014/main" id="{F8DC6FBA-7BC7-4BA8-ADA0-03F0EAF2598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How can we trust everybody, even people we have never met? </a:t>
            </a:r>
          </a:p>
          <a:p>
            <a:pPr marL="0" indent="0">
              <a:buFont typeface="Symbol" pitchFamily="18" charset="2"/>
              <a:buNone/>
            </a:pPr>
            <a:endParaRPr altLang="en-US"/>
          </a:p>
          <a:p>
            <a:pPr marL="0" indent="0">
              <a:buFont typeface="Symbol" pitchFamily="18" charset="2"/>
              <a:buNone/>
            </a:pPr>
            <a:r>
              <a:rPr altLang="en-US"/>
              <a:t>Isn’t it blindly trusting everyone?</a:t>
            </a:r>
          </a:p>
          <a:p>
            <a:pPr marL="0" indent="0">
              <a:buFont typeface="Symbol" pitchFamily="18" charset="2"/>
              <a:buNone/>
            </a:pPr>
            <a:endParaRPr lang="en-I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2">
            <a:extLst>
              <a:ext uri="{FF2B5EF4-FFF2-40B4-BE49-F238E27FC236}">
                <a16:creationId xmlns:a16="http://schemas.microsoft.com/office/drawing/2014/main" id="{3FE861F9-3833-4849-91E7-1FFB1E2D5DC4}"/>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b="1" dirty="0"/>
              <a:t>Trust</a:t>
            </a:r>
            <a:r>
              <a:rPr lang="en-US" altLang="en-US" dirty="0"/>
              <a:t> on </a:t>
            </a:r>
            <a:r>
              <a:rPr lang="en-US" altLang="en-US" b="1" dirty="0"/>
              <a:t>Intention</a:t>
            </a:r>
          </a:p>
          <a:p>
            <a:pPr marL="0" indent="0">
              <a:buFont typeface="Arial" panose="020B0604020202020204" pitchFamily="34" charset="0"/>
              <a:buNone/>
            </a:pPr>
            <a:r>
              <a:rPr lang="en-US" altLang="en-US" dirty="0"/>
              <a:t>= To be able to see that </a:t>
            </a:r>
            <a:r>
              <a:rPr lang="en-US" altLang="en-US" u="sng" dirty="0"/>
              <a:t>all human beings</a:t>
            </a:r>
            <a:r>
              <a:rPr lang="en-US" altLang="en-US" dirty="0"/>
              <a:t> intend to be happy and make others happy</a:t>
            </a:r>
          </a:p>
          <a:p>
            <a:pPr marL="0" indent="0">
              <a:buFont typeface="Arial" panose="020B0604020202020204" pitchFamily="34" charset="0"/>
              <a:buNone/>
            </a:pPr>
            <a:endParaRPr lang="en-US" altLang="en-US" b="1" dirty="0"/>
          </a:p>
          <a:p>
            <a:pPr marL="0" indent="0">
              <a:buFont typeface="Arial" panose="020B0604020202020204" pitchFamily="34" charset="0"/>
              <a:buNone/>
            </a:pPr>
            <a:r>
              <a:rPr lang="en-US" altLang="en-US" b="1" dirty="0"/>
              <a:t>Dependability</a:t>
            </a:r>
          </a:p>
          <a:p>
            <a:pPr marL="0" indent="0">
              <a:buFont typeface="Arial" panose="020B0604020202020204" pitchFamily="34" charset="0"/>
              <a:buNone/>
            </a:pPr>
            <a:r>
              <a:rPr lang="en-US" altLang="en-US" dirty="0"/>
              <a:t>= Their </a:t>
            </a:r>
            <a:r>
              <a:rPr lang="en-US" altLang="en-US" b="1" dirty="0"/>
              <a:t>competence</a:t>
            </a:r>
            <a:r>
              <a:rPr lang="en-US" altLang="en-US" dirty="0"/>
              <a:t> to fulfil our expectation</a:t>
            </a:r>
          </a:p>
          <a:p>
            <a:pPr marL="0" indent="0">
              <a:buFont typeface="Arial" panose="020B0604020202020204" pitchFamily="34" charset="0"/>
              <a:buNone/>
            </a:pPr>
            <a:r>
              <a:rPr lang="en-US" altLang="en-US" dirty="0"/>
              <a:t>e.g., I loaned her money n times and she returned it on time every time, so she is dependable</a:t>
            </a:r>
          </a:p>
          <a:p>
            <a:pPr marL="0" indent="0">
              <a:buFont typeface="Arial" panose="020B0604020202020204" pitchFamily="34" charset="0"/>
              <a:buNone/>
            </a:pPr>
            <a:r>
              <a:rPr lang="en-US" altLang="en-US" dirty="0"/>
              <a:t>e.g., He has come late to our meeting 6/10 times, so he is not very dependable</a:t>
            </a:r>
          </a:p>
        </p:txBody>
      </p:sp>
      <p:sp>
        <p:nvSpPr>
          <p:cNvPr id="57347" name="Content Placeholder 1">
            <a:extLst>
              <a:ext uri="{FF2B5EF4-FFF2-40B4-BE49-F238E27FC236}">
                <a16:creationId xmlns:a16="http://schemas.microsoft.com/office/drawing/2014/main" id="{26615353-8A41-453A-8011-97E0E1E54DAD}"/>
              </a:ext>
            </a:extLst>
          </p:cNvPr>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b="1"/>
              <a:t>Blind Trust </a:t>
            </a:r>
          </a:p>
          <a:p>
            <a:pPr marL="0" indent="0">
              <a:buFont typeface="Arial" panose="020B0604020202020204" pitchFamily="34" charset="0"/>
              <a:buNone/>
            </a:pPr>
            <a:r>
              <a:rPr lang="en-US" altLang="en-US"/>
              <a:t>= Assuming that the other always has the competence to fulfil my expectation</a:t>
            </a:r>
          </a:p>
          <a:p>
            <a:pPr marL="0" indent="0">
              <a:buFont typeface="Arial" panose="020B0604020202020204" pitchFamily="34" charset="0"/>
              <a:buNone/>
            </a:pPr>
            <a:r>
              <a:rPr lang="en-US" altLang="en-US"/>
              <a:t>(as I have assumed everyone’s intention is always pure)</a:t>
            </a:r>
          </a:p>
          <a:p>
            <a:pPr marL="0" indent="0">
              <a:buFont typeface="Arial" panose="020B0604020202020204" pitchFamily="34" charset="0"/>
              <a:buNone/>
            </a:pPr>
            <a:endParaRPr lang="en-US" altLang="en-US" sz="1000"/>
          </a:p>
          <a:p>
            <a:pPr marL="0" indent="0">
              <a:buFont typeface="Arial" panose="020B0604020202020204" pitchFamily="34" charset="0"/>
              <a:buNone/>
            </a:pPr>
            <a:r>
              <a:rPr lang="en-US" altLang="en-US" b="1"/>
              <a:t>Program</a:t>
            </a:r>
          </a:p>
          <a:p>
            <a:pPr marL="0" indent="0">
              <a:buFont typeface="Arial" panose="020B0604020202020204" pitchFamily="34" charset="0"/>
              <a:buNone/>
            </a:pPr>
            <a:r>
              <a:rPr lang="en-US" altLang="en-US"/>
              <a:t>I have trust on intention, I feel related to other</a:t>
            </a:r>
          </a:p>
          <a:p>
            <a:pPr marL="0" indent="0">
              <a:buFont typeface="Arial" panose="020B0604020202020204" pitchFamily="34" charset="0"/>
              <a:buNone/>
            </a:pPr>
            <a:r>
              <a:rPr lang="en-US" altLang="en-US"/>
              <a:t>I rightly evaluate their competence and also my competence</a:t>
            </a:r>
          </a:p>
          <a:p>
            <a:pPr marL="0" indent="0">
              <a:buFont typeface="Arial" panose="020B0604020202020204" pitchFamily="34" charset="0"/>
              <a:buNone/>
            </a:pPr>
            <a:r>
              <a:rPr lang="en-US" altLang="en-US"/>
              <a:t>I make a program based on our mutual competence with a feeling of relationship</a:t>
            </a:r>
          </a:p>
          <a:p>
            <a:pPr marL="0" indent="0">
              <a:buFont typeface="Arial" panose="020B0604020202020204" pitchFamily="34" charset="0"/>
              <a:buNone/>
            </a:pPr>
            <a:endParaRPr lang="en-US" altLang="en-US"/>
          </a:p>
        </p:txBody>
      </p:sp>
      <p:sp>
        <p:nvSpPr>
          <p:cNvPr id="14340" name="Title 1">
            <a:extLst>
              <a:ext uri="{FF2B5EF4-FFF2-40B4-BE49-F238E27FC236}">
                <a16:creationId xmlns:a16="http://schemas.microsoft.com/office/drawing/2014/main" id="{632BB12F-AF3A-4728-B95B-6A0CD7025EF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Proposed Response</a:t>
            </a:r>
          </a:p>
        </p:txBody>
      </p:sp>
      <p:sp>
        <p:nvSpPr>
          <p:cNvPr id="2" name="Content Placeholder 1">
            <a:extLst>
              <a:ext uri="{FF2B5EF4-FFF2-40B4-BE49-F238E27FC236}">
                <a16:creationId xmlns:a16="http://schemas.microsoft.com/office/drawing/2014/main" id="{22CC37F1-10E7-4804-9808-07778B8FF835}"/>
              </a:ext>
            </a:extLst>
          </p:cNvPr>
          <p:cNvSpPr>
            <a:spLocks noGrp="1"/>
          </p:cNvSpPr>
          <p:nvPr>
            <p:ph sz="quarter" idx="10"/>
          </p:nvPr>
        </p:nvSpPr>
        <p:spPr/>
        <p:txBody>
          <a:bodyPr/>
          <a:lstStyle/>
          <a:p>
            <a:endParaRPr lang="en-IN"/>
          </a:p>
        </p:txBody>
      </p:sp>
      <p:cxnSp>
        <p:nvCxnSpPr>
          <p:cNvPr id="5" name="Straight Connector 4">
            <a:extLst>
              <a:ext uri="{FF2B5EF4-FFF2-40B4-BE49-F238E27FC236}">
                <a16:creationId xmlns:a16="http://schemas.microsoft.com/office/drawing/2014/main" id="{4E7884B2-CDE8-4472-90C4-0FAB78F966C3}"/>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4EAC928-C0E9-4F16-BA0E-524073F73D82}"/>
              </a:ext>
            </a:extLst>
          </p:cNvPr>
          <p:cNvSpPr txBox="1">
            <a:spLocks noChangeArrowheads="1"/>
          </p:cNvSpPr>
          <p:nvPr/>
        </p:nvSpPr>
        <p:spPr bwMode="auto">
          <a:xfrm>
            <a:off x="92075" y="5075238"/>
            <a:ext cx="12039600" cy="12001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Check</a:t>
            </a:r>
          </a:p>
          <a:p>
            <a:pPr lvl="1">
              <a:buFont typeface="Calibri" panose="020F0502020204030204" pitchFamily="34" charset="0"/>
              <a:buAutoNum type="arabicPeriod"/>
            </a:pPr>
            <a:r>
              <a:rPr lang="en-US" altLang="en-US"/>
              <a:t>Are you blindly assuming trust to be the same as dependability?</a:t>
            </a:r>
          </a:p>
          <a:p>
            <a:pPr lvl="1">
              <a:buFont typeface="Calibri" panose="020F0502020204030204" pitchFamily="34" charset="0"/>
              <a:buAutoNum type="arabicPeriod"/>
            </a:pPr>
            <a:r>
              <a:rPr lang="en-US" altLang="en-US"/>
              <a:t>Are you able to see that you feel related when you have trust on intention?</a:t>
            </a:r>
          </a:p>
          <a:p>
            <a:pPr lvl="1">
              <a:buFont typeface="Calibri" panose="020F0502020204030204" pitchFamily="34" charset="0"/>
              <a:buAutoNum type="arabicPeriod"/>
            </a:pPr>
            <a:r>
              <a:rPr lang="en-US" altLang="en-US"/>
              <a:t>Are you able to rightly evaluate mutual competence before making a program with the other?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3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a:extLst>
              <a:ext uri="{FF2B5EF4-FFF2-40B4-BE49-F238E27FC236}">
                <a16:creationId xmlns:a16="http://schemas.microsoft.com/office/drawing/2014/main" id="{04CC99C1-B53A-4369-AF85-079834BDE02D}"/>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How can we trust everybody, even people we have never met? Isn’t it blindly trusting everyone?</a:t>
            </a:r>
          </a:p>
          <a:p>
            <a:endParaRPr lang="en-US" altLang="en-US"/>
          </a:p>
          <a:p>
            <a:endParaRPr lang="en-US" altLang="en-US"/>
          </a:p>
          <a:p>
            <a:endParaRPr lang="en-US" altLang="en-US"/>
          </a:p>
          <a:p>
            <a:endParaRPr lang="en-US" altLang="en-US"/>
          </a:p>
          <a:p>
            <a:endParaRPr lang="en-US" altLang="en-US"/>
          </a:p>
          <a:p>
            <a:r>
              <a:rPr lang="en-US" altLang="en-US"/>
              <a:t>If a person is making the same mistake again and again, even after drawing his attention to the mistake, can we say his intention is right?</a:t>
            </a:r>
          </a:p>
        </p:txBody>
      </p:sp>
      <p:sp>
        <p:nvSpPr>
          <p:cNvPr id="15363" name="Content Placeholder 1">
            <a:extLst>
              <a:ext uri="{FF2B5EF4-FFF2-40B4-BE49-F238E27FC236}">
                <a16:creationId xmlns:a16="http://schemas.microsoft.com/office/drawing/2014/main" id="{02A3E546-D439-42A9-B950-66D63226F1BD}"/>
              </a:ext>
            </a:extLst>
          </p:cNvPr>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t> What we are saying is that we have to have trust on intention but, when it comes to making a program with him, we evaluate our mutual competence and decide for the program on the basis of it. So, it is not a question of blidly trusting the other, deciding the progrm on the basis of proper evalation of the competence of the other.</a:t>
            </a:r>
          </a:p>
          <a:p>
            <a:pPr marL="0" indent="0"/>
            <a:endParaRPr lang="en-IN" altLang="en-US"/>
          </a:p>
          <a:p>
            <a:pPr marL="0" indent="0"/>
            <a:r>
              <a:rPr lang="en-IN" altLang="en-US"/>
              <a:t>Yes. There is problem with his competence; this we can verify for our own case, we have right intention but we keep making many mistakes again and again. Now,  we both have to work to improve upon his competence (and keep working on own competence). </a:t>
            </a:r>
          </a:p>
          <a:p>
            <a:pPr marL="0" indent="0"/>
            <a:endParaRPr lang="en-IN" altLang="en-US"/>
          </a:p>
        </p:txBody>
      </p:sp>
      <p:sp>
        <p:nvSpPr>
          <p:cNvPr id="15364" name="Title 1">
            <a:extLst>
              <a:ext uri="{FF2B5EF4-FFF2-40B4-BE49-F238E27FC236}">
                <a16:creationId xmlns:a16="http://schemas.microsoft.com/office/drawing/2014/main" id="{25AE8B5D-C5A0-49F4-A0D7-8D314FA105C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Questions 2 and 3:	Intention</a:t>
            </a:r>
          </a:p>
        </p:txBody>
      </p:sp>
      <p:sp>
        <p:nvSpPr>
          <p:cNvPr id="2" name="Content Placeholder 1">
            <a:extLst>
              <a:ext uri="{FF2B5EF4-FFF2-40B4-BE49-F238E27FC236}">
                <a16:creationId xmlns:a16="http://schemas.microsoft.com/office/drawing/2014/main" id="{1D1BFB4B-61A4-4C68-A8B7-EFE7A768DCCE}"/>
              </a:ext>
            </a:extLst>
          </p:cNvPr>
          <p:cNvSpPr>
            <a:spLocks noGrp="1"/>
          </p:cNvSpPr>
          <p:nvPr>
            <p:ph sz="quarter" idx="10"/>
          </p:nvPr>
        </p:nvSpPr>
        <p:spPr/>
        <p:txBody>
          <a:bodyPr/>
          <a:lstStyle/>
          <a:p>
            <a:r>
              <a:rPr lang="en-US" altLang="en-US" dirty="0"/>
              <a:t>Present Response</a:t>
            </a:r>
            <a:endParaRPr lang="en-IN" dirty="0"/>
          </a:p>
        </p:txBody>
      </p:sp>
      <p:cxnSp>
        <p:nvCxnSpPr>
          <p:cNvPr id="5" name="Straight Connector 4">
            <a:extLst>
              <a:ext uri="{FF2B5EF4-FFF2-40B4-BE49-F238E27FC236}">
                <a16:creationId xmlns:a16="http://schemas.microsoft.com/office/drawing/2014/main" id="{8D8FF13F-2420-4AF6-978F-CBE958C7FAEE}"/>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815</Words>
  <Application>Microsoft Office PowerPoint</Application>
  <PresentationFormat>Widescreen</PresentationFormat>
  <Paragraphs>80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Symbol</vt:lpstr>
      <vt:lpstr>Wingdings</vt:lpstr>
      <vt:lpstr>UHV Theme 2022</vt:lpstr>
      <vt:lpstr>Question 1:</vt:lpstr>
      <vt:lpstr>Proposed Response (during Intro FDP)</vt:lpstr>
      <vt:lpstr>Additional Response (during UHV-II FDP, since family, society has been discussed in Intro FDP)</vt:lpstr>
      <vt:lpstr>Question 1: Intention</vt:lpstr>
      <vt:lpstr>Question 2:</vt:lpstr>
      <vt:lpstr>Proposed Response</vt:lpstr>
      <vt:lpstr>Questions 2 and 3: Intention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2025-01-20T01:41:47Z</dcterms:modified>
</cp:coreProperties>
</file>